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notesMasterIdLst>
    <p:notesMasterId r:id="rId13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notesMaster" Target="notesMasters/notesMaster1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trike="noStrike" u="none">
                <a:solidFill>
                  <a:schemeClr val="dk1"/>
                </a:solidFill>
                <a:uFillTx/>
                <a:latin typeface="Calibri Light"/>
              </a:rPr>
              <a:t>Для перемещения страницы щёлкните мышью</a:t>
            </a:r>
            <a:endParaRPr b="0" lang="ru-RU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Для правки формата примечаний щёлкните мышью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&lt;верхний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5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DF29CA01-AEF8-412E-AC49-1753976E6001}" type="slidenum"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&lt;номер&gt;</a:t>
            </a:fld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B21C04E-B72B-4378-9AE7-091A22607884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9EBCBB2-3984-40FD-88A4-1DA406B2A4F8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46715B8-3B81-420E-A3C7-25FC680B977B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67472B4-E18E-41D5-9431-16F4136B7936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6E5A60C-44A0-47E0-B95B-F5A804C62C31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27F7F9A-D335-4CEC-9249-DCED320B336F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8BF5AD1-62A0-48B3-BB61-6BCFAB9D83AD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6C08C47-0454-48A3-B4BE-CB70C3D6B2AD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A07D874-D9CA-4060-8763-FB327331A7D3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43C8673-693B-497F-8BCD-B35306AC8C4D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6f4f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uFillTx/>
                <a:latin typeface="Calibri Light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uFillTx/>
                <a:latin typeface="Calibri"/>
              </a:rPr>
              <a:t>Для правки структуры щёлкните мышью</a:t>
            </a:r>
            <a:endParaRPr b="0" lang="ru-RU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uFillTx/>
                <a:latin typeface="Calibri"/>
              </a:rPr>
              <a:t>Второй уровень структуры</a:t>
            </a:r>
            <a:endParaRPr b="0" lang="ru-RU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Третий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Четвёртый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Пятый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Шестой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Седьмой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6f4f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uFillTx/>
                <a:latin typeface="Calibri Light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uFillTx/>
                <a:latin typeface="Calibri"/>
              </a:rPr>
              <a:t>Для правки структуры щёлкните мышью</a:t>
            </a:r>
            <a:endParaRPr b="0" lang="ru-RU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uFillTx/>
                <a:latin typeface="Calibri"/>
              </a:rPr>
              <a:t>Второй уровень структуры</a:t>
            </a:r>
            <a:endParaRPr b="0" lang="ru-RU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Третий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Четвёртый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Пятый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Шестой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Седьмой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6f4f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uFillTx/>
                <a:latin typeface="Calibri Light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uFillTx/>
                <a:latin typeface="Calibri"/>
              </a:rPr>
              <a:t>Для правки структуры щёлкните мышью</a:t>
            </a:r>
            <a:endParaRPr b="0" lang="ru-RU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uFillTx/>
                <a:latin typeface="Calibri"/>
              </a:rPr>
              <a:t>Второй уровень структуры</a:t>
            </a:r>
            <a:endParaRPr b="0" lang="ru-RU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Третий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Четвёртый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Пятый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Шестой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Седьмой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6f4f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uFillTx/>
                <a:latin typeface="Calibri Light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uFillTx/>
                <a:latin typeface="Calibri"/>
              </a:rPr>
              <a:t>Для правки структуры щёлкните мышью</a:t>
            </a:r>
            <a:endParaRPr b="0" lang="ru-RU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uFillTx/>
                <a:latin typeface="Calibri"/>
              </a:rPr>
              <a:t>Второй уровень структуры</a:t>
            </a:r>
            <a:endParaRPr b="0" lang="ru-RU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Третий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Четвёртый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Пятый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Шестой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Седьмой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6f4f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uFillTx/>
                <a:latin typeface="Calibri Light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uFillTx/>
                <a:latin typeface="Calibri"/>
              </a:rPr>
              <a:t>Для правки структуры щёлкните мышью</a:t>
            </a:r>
            <a:endParaRPr b="0" lang="ru-RU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uFillTx/>
                <a:latin typeface="Calibri"/>
              </a:rPr>
              <a:t>Второй уровень структуры</a:t>
            </a:r>
            <a:endParaRPr b="0" lang="ru-RU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Третий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Четвёртый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Пятый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Шестой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Седьмой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6f4f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uFillTx/>
                <a:latin typeface="Calibri Light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uFillTx/>
                <a:latin typeface="Calibri"/>
              </a:rPr>
              <a:t>Для правки структуры щёлкните мышью</a:t>
            </a:r>
            <a:endParaRPr b="0" lang="ru-RU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uFillTx/>
                <a:latin typeface="Calibri"/>
              </a:rPr>
              <a:t>Второй уровень структуры</a:t>
            </a:r>
            <a:endParaRPr b="0" lang="ru-RU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Третий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Четвёртый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Пятый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Шестой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Седьмой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6f4f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uFillTx/>
                <a:latin typeface="Calibri Light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uFillTx/>
                <a:latin typeface="Calibri"/>
              </a:rPr>
              <a:t>Для правки структуры щёлкните мышью</a:t>
            </a:r>
            <a:endParaRPr b="0" lang="ru-RU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uFillTx/>
                <a:latin typeface="Calibri"/>
              </a:rPr>
              <a:t>Второй уровень структуры</a:t>
            </a:r>
            <a:endParaRPr b="0" lang="ru-RU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Третий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Четвёртый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Пятый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Шестой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Седьмой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6f4f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uFillTx/>
                <a:latin typeface="Calibri Light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uFillTx/>
                <a:latin typeface="Calibri"/>
              </a:rPr>
              <a:t>Для правки структуры щёлкните мышью</a:t>
            </a:r>
            <a:endParaRPr b="0" lang="ru-RU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uFillTx/>
                <a:latin typeface="Calibri"/>
              </a:rPr>
              <a:t>Второй уровень структуры</a:t>
            </a:r>
            <a:endParaRPr b="0" lang="ru-RU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Третий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Четвёртый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Пятый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Шестой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Седьмой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6f4f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uFillTx/>
                <a:latin typeface="Calibri Light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uFillTx/>
                <a:latin typeface="Calibri"/>
              </a:rPr>
              <a:t>Для правки структуры щёлкните мышью</a:t>
            </a:r>
            <a:endParaRPr b="0" lang="ru-RU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uFillTx/>
                <a:latin typeface="Calibri"/>
              </a:rPr>
              <a:t>Второй уровень структуры</a:t>
            </a:r>
            <a:endParaRPr b="0" lang="ru-RU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Третий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Четвёртый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Пятый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Шестой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Седьмой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6f4f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uFillTx/>
                <a:latin typeface="Calibri Light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uFillTx/>
                <a:latin typeface="Calibri"/>
              </a:rPr>
              <a:t>Для правки структуры щёлкните мышью</a:t>
            </a:r>
            <a:endParaRPr b="0" lang="ru-RU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uFillTx/>
                <a:latin typeface="Calibri"/>
              </a:rPr>
              <a:t>Второй уровень структуры</a:t>
            </a:r>
            <a:endParaRPr b="0" lang="ru-RU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Третий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Четвёртый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Пятый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Шестой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Седьмой уровень структуры</a:t>
            </a:r>
            <a:endParaRPr b="0" lang="ru-RU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7" name="Text 0"/>
          <p:cNvSpPr/>
          <p:nvPr/>
        </p:nvSpPr>
        <p:spPr>
          <a:xfrm>
            <a:off x="6280200" y="2691360"/>
            <a:ext cx="7556040" cy="14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33" strike="noStrike" u="none">
                <a:solidFill>
                  <a:srgbClr val="000000"/>
                </a:solidFill>
                <a:uFillTx/>
                <a:latin typeface="Inter Bold"/>
                <a:ea typeface="Inter Bold"/>
              </a:rPr>
              <a:t>Биоразнообразие: Экологическая Проблема</a:t>
            </a:r>
            <a:endParaRPr b="0" lang="ru-RU" sz="4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8" name="Text 1"/>
          <p:cNvSpPr/>
          <p:nvPr/>
        </p:nvSpPr>
        <p:spPr>
          <a:xfrm>
            <a:off x="6280200" y="4449240"/>
            <a:ext cx="755604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7" strike="noStrike" u="none">
                <a:solidFill>
                  <a:srgbClr val="272525"/>
                </a:solidFill>
                <a:uFillTx/>
                <a:latin typeface="Inter"/>
                <a:ea typeface="Inter"/>
              </a:rPr>
              <a:t>Эта презентация посвящена проблеме биоразнообразия. Мы рассмотрим его значение и угрозы. Узнаем о последствиях утраты и мерах по сохранению.</a:t>
            </a:r>
            <a:endParaRPr b="0" lang="ru-RU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9" name=""/>
          <p:cNvSpPr/>
          <p:nvPr/>
        </p:nvSpPr>
        <p:spPr>
          <a:xfrm>
            <a:off x="12240000" y="7509600"/>
            <a:ext cx="2390400" cy="72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835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8" name="Text 0"/>
          <p:cNvSpPr/>
          <p:nvPr/>
        </p:nvSpPr>
        <p:spPr>
          <a:xfrm>
            <a:off x="793800" y="4645080"/>
            <a:ext cx="56703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33" strike="noStrike" u="none">
                <a:solidFill>
                  <a:srgbClr val="000000"/>
                </a:solidFill>
                <a:uFillTx/>
                <a:latin typeface="Inter Bold"/>
                <a:ea typeface="Inter Bold"/>
              </a:rPr>
              <a:t>Заключение</a:t>
            </a:r>
            <a:endParaRPr b="0" lang="ru-RU" sz="4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9" name="Text 1"/>
          <p:cNvSpPr/>
          <p:nvPr/>
        </p:nvSpPr>
        <p:spPr>
          <a:xfrm>
            <a:off x="793800" y="5693760"/>
            <a:ext cx="130424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7" strike="noStrike" u="none">
                <a:solidFill>
                  <a:srgbClr val="272525"/>
                </a:solidFill>
                <a:uFillTx/>
                <a:latin typeface="Inter"/>
                <a:ea typeface="Inter"/>
              </a:rPr>
              <a:t>Будущее биоразнообразия зависит от наших действий. Каждый может внести вклад в сохранение природы. Давайте действовать вместе!</a:t>
            </a:r>
            <a:endParaRPr b="0" lang="ru-RU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0" name=""/>
          <p:cNvSpPr/>
          <p:nvPr/>
        </p:nvSpPr>
        <p:spPr>
          <a:xfrm>
            <a:off x="12240000" y="7509600"/>
            <a:ext cx="2390400" cy="72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 0"/>
          <p:cNvSpPr/>
          <p:nvPr/>
        </p:nvSpPr>
        <p:spPr>
          <a:xfrm>
            <a:off x="793800" y="2539800"/>
            <a:ext cx="789264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33" strike="noStrike" u="none">
                <a:solidFill>
                  <a:srgbClr val="000000"/>
                </a:solidFill>
                <a:uFillTx/>
                <a:latin typeface="Inter Bold"/>
                <a:ea typeface="Inter Bold"/>
              </a:rPr>
              <a:t>Что такое биоразнообразие?</a:t>
            </a:r>
            <a:endParaRPr b="0" lang="ru-RU" sz="4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1" name="Text 1"/>
          <p:cNvSpPr/>
          <p:nvPr/>
        </p:nvSpPr>
        <p:spPr>
          <a:xfrm>
            <a:off x="793800" y="381564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68" strike="noStrike" u="none">
                <a:solidFill>
                  <a:srgbClr val="000000"/>
                </a:solidFill>
                <a:uFillTx/>
                <a:latin typeface="Inter Bold"/>
                <a:ea typeface="Inter Bold"/>
              </a:rPr>
              <a:t>Определение</a:t>
            </a: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2" name="Text 2"/>
          <p:cNvSpPr/>
          <p:nvPr/>
        </p:nvSpPr>
        <p:spPr>
          <a:xfrm>
            <a:off x="793800" y="4396680"/>
            <a:ext cx="624420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7" strike="noStrike" u="none">
                <a:solidFill>
                  <a:srgbClr val="272525"/>
                </a:solidFill>
                <a:uFillTx/>
                <a:latin typeface="Inter"/>
                <a:ea typeface="Inter"/>
              </a:rPr>
              <a:t>Биоразнообразие – это разнообразие жизни. Это включает все живые организмы. Это растения, животные, микроорганизмы и их экосистемы.</a:t>
            </a:r>
            <a:endParaRPr b="0" lang="ru-RU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3" name="Text 3"/>
          <p:cNvSpPr/>
          <p:nvPr/>
        </p:nvSpPr>
        <p:spPr>
          <a:xfrm>
            <a:off x="7599600" y="381564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68" strike="noStrike" u="none">
                <a:solidFill>
                  <a:srgbClr val="000000"/>
                </a:solidFill>
                <a:uFillTx/>
                <a:latin typeface="Inter Bold"/>
                <a:ea typeface="Inter Bold"/>
              </a:rPr>
              <a:t>Важность</a:t>
            </a: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4" name="Text 4"/>
          <p:cNvSpPr/>
          <p:nvPr/>
        </p:nvSpPr>
        <p:spPr>
          <a:xfrm>
            <a:off x="7599600" y="4396680"/>
            <a:ext cx="624420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7" strike="noStrike" u="none">
                <a:solidFill>
                  <a:srgbClr val="272525"/>
                </a:solidFill>
                <a:uFillTx/>
                <a:latin typeface="Inter"/>
                <a:ea typeface="Inter"/>
              </a:rPr>
              <a:t>Биоразнообразие важно для выживания человека. Оно обеспечивает пищу, воду, воздух и лекарства. Также, поддерживает экосистемы.</a:t>
            </a:r>
            <a:endParaRPr b="0" lang="ru-RU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5" name=""/>
          <p:cNvSpPr/>
          <p:nvPr/>
        </p:nvSpPr>
        <p:spPr>
          <a:xfrm>
            <a:off x="12240000" y="7509600"/>
            <a:ext cx="2390400" cy="72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7" name="Text 0"/>
          <p:cNvSpPr/>
          <p:nvPr/>
        </p:nvSpPr>
        <p:spPr>
          <a:xfrm>
            <a:off x="6280200" y="1647000"/>
            <a:ext cx="710568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33" strike="noStrike" u="none">
                <a:solidFill>
                  <a:srgbClr val="000000"/>
                </a:solidFill>
                <a:uFillTx/>
                <a:latin typeface="Inter Bold"/>
                <a:ea typeface="Inter Bold"/>
              </a:rPr>
              <a:t>Угрозы биоразнообразию</a:t>
            </a:r>
            <a:endParaRPr b="0" lang="ru-RU" sz="4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8" name="Shape 1"/>
          <p:cNvSpPr/>
          <p:nvPr/>
        </p:nvSpPr>
        <p:spPr>
          <a:xfrm>
            <a:off x="6280200" y="295092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9" name="Text 2"/>
          <p:cNvSpPr/>
          <p:nvPr/>
        </p:nvSpPr>
        <p:spPr>
          <a:xfrm>
            <a:off x="6467040" y="3035880"/>
            <a:ext cx="13608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1" lang="en-US" sz="2650" spc="-79" strike="noStrike" u="none">
                <a:solidFill>
                  <a:srgbClr val="272525"/>
                </a:solidFill>
                <a:uFillTx/>
                <a:latin typeface="Inter Bold"/>
                <a:ea typeface="Inter Bold"/>
              </a:rPr>
              <a:t>1</a:t>
            </a:r>
            <a:endParaRPr b="0" lang="ru-RU" sz="2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0" name="Text 3"/>
          <p:cNvSpPr/>
          <p:nvPr/>
        </p:nvSpPr>
        <p:spPr>
          <a:xfrm>
            <a:off x="7017480" y="2950920"/>
            <a:ext cx="292752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68" strike="noStrike" u="none">
                <a:solidFill>
                  <a:srgbClr val="272525"/>
                </a:solidFill>
                <a:uFillTx/>
                <a:latin typeface="Inter Bold"/>
                <a:ea typeface="Inter Bold"/>
              </a:rPr>
              <a:t>Уничтожение мест обитания</a:t>
            </a: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1" name="Text 4"/>
          <p:cNvSpPr/>
          <p:nvPr/>
        </p:nvSpPr>
        <p:spPr>
          <a:xfrm>
            <a:off x="7017480" y="3795840"/>
            <a:ext cx="292752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7" strike="noStrike" u="none">
                <a:solidFill>
                  <a:srgbClr val="272525"/>
                </a:solidFill>
                <a:uFillTx/>
                <a:latin typeface="Inter"/>
                <a:ea typeface="Inter"/>
              </a:rPr>
              <a:t>Вырубка лесов, застройка территорий. Это лишает животных и растений дома.</a:t>
            </a:r>
            <a:endParaRPr b="0" lang="ru-RU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2" name="Shape 5"/>
          <p:cNvSpPr/>
          <p:nvPr/>
        </p:nvSpPr>
        <p:spPr>
          <a:xfrm>
            <a:off x="10171800" y="295092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3" name="Text 6"/>
          <p:cNvSpPr/>
          <p:nvPr/>
        </p:nvSpPr>
        <p:spPr>
          <a:xfrm>
            <a:off x="10325160" y="3035880"/>
            <a:ext cx="20376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1" lang="en-US" sz="2650" spc="-79" strike="noStrike" u="none">
                <a:solidFill>
                  <a:srgbClr val="272525"/>
                </a:solidFill>
                <a:uFillTx/>
                <a:latin typeface="Inter Bold"/>
                <a:ea typeface="Inter Bold"/>
              </a:rPr>
              <a:t>2</a:t>
            </a:r>
            <a:endParaRPr b="0" lang="ru-RU" sz="2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4" name="Text 7"/>
          <p:cNvSpPr/>
          <p:nvPr/>
        </p:nvSpPr>
        <p:spPr>
          <a:xfrm>
            <a:off x="10909080" y="295092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68" strike="noStrike" u="none">
                <a:solidFill>
                  <a:srgbClr val="272525"/>
                </a:solidFill>
                <a:uFillTx/>
                <a:latin typeface="Inter Bold"/>
                <a:ea typeface="Inter Bold"/>
              </a:rPr>
              <a:t>Загрязнение</a:t>
            </a: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5" name="Text 8"/>
          <p:cNvSpPr/>
          <p:nvPr/>
        </p:nvSpPr>
        <p:spPr>
          <a:xfrm>
            <a:off x="10909080" y="3441240"/>
            <a:ext cx="292752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7" strike="noStrike" u="none">
                <a:solidFill>
                  <a:srgbClr val="272525"/>
                </a:solidFill>
                <a:uFillTx/>
                <a:latin typeface="Inter"/>
                <a:ea typeface="Inter"/>
              </a:rPr>
              <a:t>Загрязнение воздуха, воды и почвы вредит живым организмам.</a:t>
            </a:r>
            <a:endParaRPr b="0" lang="ru-RU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6" name="Shape 9"/>
          <p:cNvSpPr/>
          <p:nvPr/>
        </p:nvSpPr>
        <p:spPr>
          <a:xfrm>
            <a:off x="6280200" y="572940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7" name="Text 10"/>
          <p:cNvSpPr/>
          <p:nvPr/>
        </p:nvSpPr>
        <p:spPr>
          <a:xfrm>
            <a:off x="6430680" y="5814360"/>
            <a:ext cx="20916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650"/>
              </a:lnSpc>
              <a:tabLst>
                <a:tab algn="l" pos="0"/>
              </a:tabLst>
            </a:pPr>
            <a:r>
              <a:rPr b="1" lang="en-US" sz="2650" spc="-79" strike="noStrike" u="none">
                <a:solidFill>
                  <a:srgbClr val="272525"/>
                </a:solidFill>
                <a:uFillTx/>
                <a:latin typeface="Inter Bold"/>
                <a:ea typeface="Inter Bold"/>
              </a:rPr>
              <a:t>3</a:t>
            </a:r>
            <a:endParaRPr b="0" lang="ru-RU" sz="26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8" name="Text 11"/>
          <p:cNvSpPr/>
          <p:nvPr/>
        </p:nvSpPr>
        <p:spPr>
          <a:xfrm>
            <a:off x="7017480" y="572940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68" strike="noStrike" u="none">
                <a:solidFill>
                  <a:srgbClr val="272525"/>
                </a:solidFill>
                <a:uFillTx/>
                <a:latin typeface="Inter Bold"/>
                <a:ea typeface="Inter Bold"/>
              </a:rPr>
              <a:t>Изменение климата</a:t>
            </a: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9" name="Text 12"/>
          <p:cNvSpPr/>
          <p:nvPr/>
        </p:nvSpPr>
        <p:spPr>
          <a:xfrm>
            <a:off x="7017480" y="6219720"/>
            <a:ext cx="68191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7" strike="noStrike" u="none">
                <a:solidFill>
                  <a:srgbClr val="272525"/>
                </a:solidFill>
                <a:uFillTx/>
                <a:latin typeface="Inter"/>
                <a:ea typeface="Inter"/>
              </a:rPr>
              <a:t>Изменение температуры и осадков меняет условия жизни.</a:t>
            </a:r>
            <a:endParaRPr b="0" lang="ru-RU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12240000" y="7509600"/>
            <a:ext cx="2390400" cy="72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2" name="Text 0"/>
          <p:cNvSpPr/>
          <p:nvPr/>
        </p:nvSpPr>
        <p:spPr>
          <a:xfrm>
            <a:off x="793800" y="1549080"/>
            <a:ext cx="56703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33" strike="noStrike" u="none">
                <a:solidFill>
                  <a:srgbClr val="000000"/>
                </a:solidFill>
                <a:uFillTx/>
                <a:latin typeface="Inter Bold"/>
                <a:ea typeface="Inter Bold"/>
              </a:rPr>
              <a:t>Изменение климата</a:t>
            </a:r>
            <a:endParaRPr b="0" lang="ru-RU" sz="4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83" name="Image 1" descr="preencoded.png"/>
          <p:cNvPicPr/>
          <p:nvPr/>
        </p:nvPicPr>
        <p:blipFill>
          <a:blip r:embed="rId2"/>
          <a:stretch/>
        </p:blipFill>
        <p:spPr>
          <a:xfrm>
            <a:off x="793800" y="2598120"/>
            <a:ext cx="1133640" cy="1360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4" name="Text 1"/>
          <p:cNvSpPr/>
          <p:nvPr/>
        </p:nvSpPr>
        <p:spPr>
          <a:xfrm>
            <a:off x="2268000" y="2824920"/>
            <a:ext cx="35514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68" strike="noStrike" u="none">
                <a:solidFill>
                  <a:srgbClr val="272525"/>
                </a:solidFill>
                <a:uFillTx/>
                <a:latin typeface="Inter Bold"/>
                <a:ea typeface="Inter Bold"/>
              </a:rPr>
              <a:t>Повышение температуры</a:t>
            </a: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5" name="Text 2"/>
          <p:cNvSpPr/>
          <p:nvPr/>
        </p:nvSpPr>
        <p:spPr>
          <a:xfrm>
            <a:off x="2268000" y="3315240"/>
            <a:ext cx="60818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7" strike="noStrike" u="none">
                <a:solidFill>
                  <a:srgbClr val="272525"/>
                </a:solidFill>
                <a:uFillTx/>
                <a:latin typeface="Inter"/>
                <a:ea typeface="Inter"/>
              </a:rPr>
              <a:t>Многие виды не могут адаптироваться.</a:t>
            </a:r>
            <a:endParaRPr b="0" lang="ru-RU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86" name="Image 2" descr="preencoded.png"/>
          <p:cNvPicPr/>
          <p:nvPr/>
        </p:nvPicPr>
        <p:blipFill>
          <a:blip r:embed="rId3"/>
          <a:stretch/>
        </p:blipFill>
        <p:spPr>
          <a:xfrm>
            <a:off x="793800" y="3958920"/>
            <a:ext cx="1133640" cy="1360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7" name="Text 3"/>
          <p:cNvSpPr/>
          <p:nvPr/>
        </p:nvSpPr>
        <p:spPr>
          <a:xfrm>
            <a:off x="2268000" y="418572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68" strike="noStrike" u="none">
                <a:solidFill>
                  <a:srgbClr val="272525"/>
                </a:solidFill>
                <a:uFillTx/>
                <a:latin typeface="Inter Bold"/>
                <a:ea typeface="Inter Bold"/>
              </a:rPr>
              <a:t>Изменение осадков</a:t>
            </a: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8" name="Text 4"/>
          <p:cNvSpPr/>
          <p:nvPr/>
        </p:nvSpPr>
        <p:spPr>
          <a:xfrm>
            <a:off x="2268000" y="4676040"/>
            <a:ext cx="60818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7" strike="noStrike" u="none">
                <a:solidFill>
                  <a:srgbClr val="272525"/>
                </a:solidFill>
                <a:uFillTx/>
                <a:latin typeface="Inter"/>
                <a:ea typeface="Inter"/>
              </a:rPr>
              <a:t>Засухи и наводнения влияют на экосистемы.</a:t>
            </a:r>
            <a:endParaRPr b="0" lang="ru-RU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89" name="Image 3" descr="preencoded.png"/>
          <p:cNvPicPr/>
          <p:nvPr/>
        </p:nvPicPr>
        <p:blipFill>
          <a:blip r:embed="rId4"/>
          <a:stretch/>
        </p:blipFill>
        <p:spPr>
          <a:xfrm>
            <a:off x="793800" y="5319720"/>
            <a:ext cx="1133640" cy="1360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0" name="Text 5"/>
          <p:cNvSpPr/>
          <p:nvPr/>
        </p:nvSpPr>
        <p:spPr>
          <a:xfrm>
            <a:off x="2268000" y="5546520"/>
            <a:ext cx="34387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68" strike="noStrike" u="none">
                <a:solidFill>
                  <a:srgbClr val="272525"/>
                </a:solidFill>
                <a:uFillTx/>
                <a:latin typeface="Inter Bold"/>
                <a:ea typeface="Inter Bold"/>
              </a:rPr>
              <a:t>Повышение уровня моря</a:t>
            </a: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1" name="Text 6"/>
          <p:cNvSpPr/>
          <p:nvPr/>
        </p:nvSpPr>
        <p:spPr>
          <a:xfrm>
            <a:off x="2268000" y="6036840"/>
            <a:ext cx="60818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7" strike="noStrike" u="none">
                <a:solidFill>
                  <a:srgbClr val="272525"/>
                </a:solidFill>
                <a:uFillTx/>
                <a:latin typeface="Inter"/>
                <a:ea typeface="Inter"/>
              </a:rPr>
              <a:t>Затопляются прибрежные территории.</a:t>
            </a:r>
            <a:endParaRPr b="0" lang="ru-RU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835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3" name="Text 0"/>
          <p:cNvSpPr/>
          <p:nvPr/>
        </p:nvSpPr>
        <p:spPr>
          <a:xfrm>
            <a:off x="793800" y="4248000"/>
            <a:ext cx="569628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33" strike="noStrike" u="none">
                <a:solidFill>
                  <a:srgbClr val="000000"/>
                </a:solidFill>
                <a:uFillTx/>
                <a:latin typeface="Inter Bold"/>
                <a:ea typeface="Inter Bold"/>
              </a:rPr>
              <a:t>Последствия утраты</a:t>
            </a:r>
            <a:endParaRPr b="0" lang="ru-RU" sz="4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94" name="Image 1" descr="preencoded.png"/>
          <p:cNvPicPr/>
          <p:nvPr/>
        </p:nvPicPr>
        <p:blipFill>
          <a:blip r:embed="rId2"/>
          <a:stretch/>
        </p:blipFill>
        <p:spPr>
          <a:xfrm>
            <a:off x="793800" y="5297040"/>
            <a:ext cx="566640" cy="566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5" name="Text 1"/>
          <p:cNvSpPr/>
          <p:nvPr/>
        </p:nvSpPr>
        <p:spPr>
          <a:xfrm>
            <a:off x="793800" y="6090840"/>
            <a:ext cx="412056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7" strike="noStrike" u="none">
                <a:solidFill>
                  <a:srgbClr val="272525"/>
                </a:solidFill>
                <a:uFillTx/>
                <a:latin typeface="Inter"/>
                <a:ea typeface="Inter"/>
              </a:rPr>
              <a:t>Нехватка пищи из-за исчезновения опылителей.</a:t>
            </a:r>
            <a:endParaRPr b="0" lang="ru-RU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96" name="Image 2" descr="preencoded.png"/>
          <p:cNvPicPr/>
          <p:nvPr/>
        </p:nvPicPr>
        <p:blipFill>
          <a:blip r:embed="rId3"/>
          <a:stretch/>
        </p:blipFill>
        <p:spPr>
          <a:xfrm>
            <a:off x="5254560" y="5297040"/>
            <a:ext cx="566640" cy="566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7" name="Text 2"/>
          <p:cNvSpPr/>
          <p:nvPr/>
        </p:nvSpPr>
        <p:spPr>
          <a:xfrm>
            <a:off x="5254560" y="6090840"/>
            <a:ext cx="412056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7" strike="noStrike" u="none">
                <a:solidFill>
                  <a:srgbClr val="272525"/>
                </a:solidFill>
                <a:uFillTx/>
                <a:latin typeface="Inter"/>
                <a:ea typeface="Inter"/>
              </a:rPr>
              <a:t>Проблемы с водой из-за ухудшения состояния водоемов.</a:t>
            </a:r>
            <a:endParaRPr b="0" lang="ru-RU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98" name="Image 3" descr="preencoded.png"/>
          <p:cNvPicPr/>
          <p:nvPr/>
        </p:nvPicPr>
        <p:blipFill>
          <a:blip r:embed="rId4"/>
          <a:stretch/>
        </p:blipFill>
        <p:spPr>
          <a:xfrm>
            <a:off x="9715680" y="5297040"/>
            <a:ext cx="566640" cy="566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9" name="Text 3"/>
          <p:cNvSpPr/>
          <p:nvPr/>
        </p:nvSpPr>
        <p:spPr>
          <a:xfrm>
            <a:off x="9715680" y="6090840"/>
            <a:ext cx="412056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7" strike="noStrike" u="none">
                <a:solidFill>
                  <a:srgbClr val="272525"/>
                </a:solidFill>
                <a:uFillTx/>
                <a:latin typeface="Inter"/>
                <a:ea typeface="Inter"/>
              </a:rPr>
              <a:t>Потеря лекарств из-за исчезновения растений.</a:t>
            </a:r>
            <a:endParaRPr b="0" lang="ru-RU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0" name=""/>
          <p:cNvSpPr/>
          <p:nvPr/>
        </p:nvSpPr>
        <p:spPr>
          <a:xfrm>
            <a:off x="12240000" y="7509600"/>
            <a:ext cx="2390400" cy="72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564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2" name="Text 0"/>
          <p:cNvSpPr/>
          <p:nvPr/>
        </p:nvSpPr>
        <p:spPr>
          <a:xfrm>
            <a:off x="718200" y="3128760"/>
            <a:ext cx="5128920" cy="64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000"/>
              </a:lnSpc>
              <a:tabLst>
                <a:tab algn="l" pos="0"/>
              </a:tabLst>
            </a:pPr>
            <a:r>
              <a:rPr b="1" lang="en-US" sz="4000" spc="-122" strike="noStrike" u="none">
                <a:solidFill>
                  <a:srgbClr val="000000"/>
                </a:solidFill>
                <a:uFillTx/>
                <a:latin typeface="Inter Bold"/>
                <a:ea typeface="Inter Bold"/>
              </a:rPr>
              <a:t>Загрязнение</a:t>
            </a:r>
            <a:endParaRPr b="0" lang="ru-RU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3" name="Shape 1"/>
          <p:cNvSpPr/>
          <p:nvPr/>
        </p:nvSpPr>
        <p:spPr>
          <a:xfrm>
            <a:off x="7303680" y="4077360"/>
            <a:ext cx="22680" cy="3589920"/>
          </a:xfrm>
          <a:prstGeom prst="roundRect">
            <a:avLst>
              <a:gd name="adj" fmla="val 376954"/>
            </a:avLst>
          </a:prstGeom>
          <a:solidFill>
            <a:srgbClr val="c0c1d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4" name="Shape 2"/>
          <p:cNvSpPr/>
          <p:nvPr/>
        </p:nvSpPr>
        <p:spPr>
          <a:xfrm>
            <a:off x="6389280" y="4527720"/>
            <a:ext cx="717840" cy="22680"/>
          </a:xfrm>
          <a:prstGeom prst="roundRect">
            <a:avLst>
              <a:gd name="adj" fmla="val 376954"/>
            </a:avLst>
          </a:prstGeom>
          <a:solidFill>
            <a:srgbClr val="c0c1d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5" name="Shape 3"/>
          <p:cNvSpPr/>
          <p:nvPr/>
        </p:nvSpPr>
        <p:spPr>
          <a:xfrm>
            <a:off x="7084440" y="4308120"/>
            <a:ext cx="461160" cy="461160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6" name="Text 4"/>
          <p:cNvSpPr/>
          <p:nvPr/>
        </p:nvSpPr>
        <p:spPr>
          <a:xfrm>
            <a:off x="7253640" y="4385160"/>
            <a:ext cx="12312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401"/>
              </a:lnSpc>
              <a:tabLst>
                <a:tab algn="l" pos="0"/>
              </a:tabLst>
            </a:pPr>
            <a:r>
              <a:rPr b="1" lang="en-US" sz="2400" spc="-74" strike="noStrike" u="none">
                <a:solidFill>
                  <a:srgbClr val="272525"/>
                </a:solidFill>
                <a:uFillTx/>
                <a:latin typeface="Inter Bold"/>
                <a:ea typeface="Inter Bold"/>
              </a:rPr>
              <a:t>1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7" name="Text 5"/>
          <p:cNvSpPr/>
          <p:nvPr/>
        </p:nvSpPr>
        <p:spPr>
          <a:xfrm>
            <a:off x="2961720" y="4282560"/>
            <a:ext cx="3224880" cy="32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>
              <a:lnSpc>
                <a:spcPts val="2500"/>
              </a:lnSpc>
              <a:tabLst>
                <a:tab algn="l" pos="0"/>
              </a:tabLst>
            </a:pPr>
            <a:r>
              <a:rPr b="1" lang="en-US" sz="2000" spc="-62" strike="noStrike" u="none">
                <a:solidFill>
                  <a:srgbClr val="272525"/>
                </a:solidFill>
                <a:uFillTx/>
                <a:latin typeface="Inter Bold"/>
                <a:ea typeface="Inter Bold"/>
              </a:rPr>
              <a:t>Промышленные выбросы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8" name="Text 6"/>
          <p:cNvSpPr/>
          <p:nvPr/>
        </p:nvSpPr>
        <p:spPr>
          <a:xfrm>
            <a:off x="718200" y="4726080"/>
            <a:ext cx="5468400" cy="32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>
              <a:lnSpc>
                <a:spcPts val="2551"/>
              </a:lnSpc>
              <a:tabLst>
                <a:tab algn="l" pos="0"/>
              </a:tabLst>
            </a:pPr>
            <a:r>
              <a:rPr b="0" lang="en-US" sz="1600" spc="-31" strike="noStrike" u="none">
                <a:solidFill>
                  <a:srgbClr val="272525"/>
                </a:solidFill>
                <a:uFillTx/>
                <a:latin typeface="Inter"/>
                <a:ea typeface="Inter"/>
              </a:rPr>
              <a:t>Загрязняют воздух и воду.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9" name="Shape 7"/>
          <p:cNvSpPr/>
          <p:nvPr/>
        </p:nvSpPr>
        <p:spPr>
          <a:xfrm>
            <a:off x="7523280" y="5553360"/>
            <a:ext cx="717840" cy="22680"/>
          </a:xfrm>
          <a:prstGeom prst="roundRect">
            <a:avLst>
              <a:gd name="adj" fmla="val 376954"/>
            </a:avLst>
          </a:prstGeom>
          <a:solidFill>
            <a:srgbClr val="c0c1d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0" name="Shape 8"/>
          <p:cNvSpPr/>
          <p:nvPr/>
        </p:nvSpPr>
        <p:spPr>
          <a:xfrm>
            <a:off x="7084440" y="5334120"/>
            <a:ext cx="461160" cy="461160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1" name="Text 9"/>
          <p:cNvSpPr/>
          <p:nvPr/>
        </p:nvSpPr>
        <p:spPr>
          <a:xfrm>
            <a:off x="7223040" y="5410800"/>
            <a:ext cx="18396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401"/>
              </a:lnSpc>
              <a:tabLst>
                <a:tab algn="l" pos="0"/>
              </a:tabLst>
            </a:pPr>
            <a:r>
              <a:rPr b="1" lang="en-US" sz="2400" spc="-74" strike="noStrike" u="none">
                <a:solidFill>
                  <a:srgbClr val="272525"/>
                </a:solidFill>
                <a:uFillTx/>
                <a:latin typeface="Inter Bold"/>
                <a:ea typeface="Inter Bold"/>
              </a:rPr>
              <a:t>2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2" name="Text 10"/>
          <p:cNvSpPr/>
          <p:nvPr/>
        </p:nvSpPr>
        <p:spPr>
          <a:xfrm>
            <a:off x="8443440" y="5308560"/>
            <a:ext cx="2564280" cy="32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1" lang="en-US" sz="2000" spc="-62" strike="noStrike" u="none">
                <a:solidFill>
                  <a:srgbClr val="272525"/>
                </a:solidFill>
                <a:uFillTx/>
                <a:latin typeface="Inter Bold"/>
                <a:ea typeface="Inter Bold"/>
              </a:rPr>
              <a:t>Пестициды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3" name="Text 11"/>
          <p:cNvSpPr/>
          <p:nvPr/>
        </p:nvSpPr>
        <p:spPr>
          <a:xfrm>
            <a:off x="8443440" y="5752080"/>
            <a:ext cx="5468400" cy="32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pc="-31" strike="noStrike" u="none">
                <a:solidFill>
                  <a:srgbClr val="272525"/>
                </a:solidFill>
                <a:uFillTx/>
                <a:latin typeface="Inter"/>
                <a:ea typeface="Inter"/>
              </a:rPr>
              <a:t>Убивают полезных насекомых.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4" name="Shape 12"/>
          <p:cNvSpPr/>
          <p:nvPr/>
        </p:nvSpPr>
        <p:spPr>
          <a:xfrm>
            <a:off x="6389280" y="6476400"/>
            <a:ext cx="717840" cy="22680"/>
          </a:xfrm>
          <a:prstGeom prst="roundRect">
            <a:avLst>
              <a:gd name="adj" fmla="val 376954"/>
            </a:avLst>
          </a:prstGeom>
          <a:solidFill>
            <a:srgbClr val="c0c1d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8800" bIns="-288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5" name="Shape 13"/>
          <p:cNvSpPr/>
          <p:nvPr/>
        </p:nvSpPr>
        <p:spPr>
          <a:xfrm>
            <a:off x="7084440" y="6257160"/>
            <a:ext cx="461160" cy="461160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6" name="Text 14"/>
          <p:cNvSpPr/>
          <p:nvPr/>
        </p:nvSpPr>
        <p:spPr>
          <a:xfrm>
            <a:off x="7220520" y="6334200"/>
            <a:ext cx="189000" cy="30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401"/>
              </a:lnSpc>
              <a:tabLst>
                <a:tab algn="l" pos="0"/>
              </a:tabLst>
            </a:pPr>
            <a:r>
              <a:rPr b="1" lang="en-US" sz="2400" spc="-74" strike="noStrike" u="none">
                <a:solidFill>
                  <a:srgbClr val="272525"/>
                </a:solidFill>
                <a:uFillTx/>
                <a:latin typeface="Inter Bold"/>
                <a:ea typeface="Inter Bold"/>
              </a:rPr>
              <a:t>3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7" name="Text 15"/>
          <p:cNvSpPr/>
          <p:nvPr/>
        </p:nvSpPr>
        <p:spPr>
          <a:xfrm>
            <a:off x="3622320" y="6231600"/>
            <a:ext cx="2564280" cy="32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>
              <a:lnSpc>
                <a:spcPts val="2500"/>
              </a:lnSpc>
              <a:tabLst>
                <a:tab algn="l" pos="0"/>
              </a:tabLst>
            </a:pPr>
            <a:r>
              <a:rPr b="1" lang="en-US" sz="2000" spc="-62" strike="noStrike" u="none">
                <a:solidFill>
                  <a:srgbClr val="272525"/>
                </a:solidFill>
                <a:uFillTx/>
                <a:latin typeface="Inter Bold"/>
                <a:ea typeface="Inter Bold"/>
              </a:rPr>
              <a:t>Пластик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8" name="Text 16"/>
          <p:cNvSpPr/>
          <p:nvPr/>
        </p:nvSpPr>
        <p:spPr>
          <a:xfrm>
            <a:off x="718200" y="6675120"/>
            <a:ext cx="5468400" cy="32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>
              <a:lnSpc>
                <a:spcPts val="2551"/>
              </a:lnSpc>
              <a:tabLst>
                <a:tab algn="l" pos="0"/>
              </a:tabLst>
            </a:pPr>
            <a:r>
              <a:rPr b="0" lang="en-US" sz="1600" spc="-31" strike="noStrike" u="none">
                <a:solidFill>
                  <a:srgbClr val="272525"/>
                </a:solidFill>
                <a:uFillTx/>
                <a:latin typeface="Inter"/>
                <a:ea typeface="Inter"/>
              </a:rPr>
              <a:t>Загрязняет океаны и вредит животным.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12420000" y="7689600"/>
            <a:ext cx="2160000" cy="54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 0"/>
          <p:cNvSpPr/>
          <p:nvPr/>
        </p:nvSpPr>
        <p:spPr>
          <a:xfrm>
            <a:off x="793800" y="1251000"/>
            <a:ext cx="57153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33" strike="noStrike" u="none">
                <a:solidFill>
                  <a:srgbClr val="000000"/>
                </a:solidFill>
                <a:uFillTx/>
                <a:latin typeface="Inter Bold"/>
                <a:ea typeface="Inter Bold"/>
              </a:rPr>
              <a:t>Уничтожение и виды</a:t>
            </a:r>
            <a:endParaRPr b="0" lang="ru-RU" sz="4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1" name="Text 1"/>
          <p:cNvSpPr/>
          <p:nvPr/>
        </p:nvSpPr>
        <p:spPr>
          <a:xfrm>
            <a:off x="1743840" y="451872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>
              <a:lnSpc>
                <a:spcPts val="2750"/>
              </a:lnSpc>
              <a:tabLst>
                <a:tab algn="l" pos="0"/>
              </a:tabLst>
            </a:pPr>
            <a:r>
              <a:rPr b="1" lang="en-US" sz="2200" spc="-68" strike="noStrike" u="none">
                <a:solidFill>
                  <a:srgbClr val="272525"/>
                </a:solidFill>
                <a:uFillTx/>
                <a:latin typeface="Inter Bold"/>
                <a:ea typeface="Inter Bold"/>
              </a:rPr>
              <a:t>Вырубка лесов</a:t>
            </a: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22" name="Image 0" descr="preencoded.png"/>
          <p:cNvPicPr/>
          <p:nvPr/>
        </p:nvPicPr>
        <p:blipFill>
          <a:blip r:embed="rId1"/>
          <a:stretch/>
        </p:blipFill>
        <p:spPr>
          <a:xfrm>
            <a:off x="5032800" y="2413440"/>
            <a:ext cx="4564440" cy="4564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3" name="Text 2"/>
          <p:cNvSpPr/>
          <p:nvPr/>
        </p:nvSpPr>
        <p:spPr>
          <a:xfrm>
            <a:off x="5684040" y="4194360"/>
            <a:ext cx="113400" cy="45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549"/>
              </a:lnSpc>
              <a:tabLst>
                <a:tab algn="l" pos="0"/>
              </a:tabLst>
            </a:pPr>
            <a:r>
              <a:rPr b="1" lang="en-US" sz="2200" spc="-68" strike="noStrike" u="none">
                <a:solidFill>
                  <a:srgbClr val="272525"/>
                </a:solidFill>
                <a:uFillTx/>
                <a:latin typeface="Inter Bold"/>
                <a:ea typeface="Inter Bold"/>
              </a:rPr>
              <a:t>1</a:t>
            </a: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4" name="Text 3"/>
          <p:cNvSpPr/>
          <p:nvPr/>
        </p:nvSpPr>
        <p:spPr>
          <a:xfrm>
            <a:off x="9937800" y="329256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68" strike="noStrike" u="none">
                <a:solidFill>
                  <a:srgbClr val="272525"/>
                </a:solidFill>
                <a:uFillTx/>
                <a:latin typeface="Inter Bold"/>
                <a:ea typeface="Inter Bold"/>
              </a:rPr>
              <a:t>Застройка</a:t>
            </a: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25" name="Image 1" descr="preencoded.png"/>
          <p:cNvPicPr/>
          <p:nvPr/>
        </p:nvPicPr>
        <p:blipFill>
          <a:blip r:embed="rId2"/>
          <a:stretch/>
        </p:blipFill>
        <p:spPr>
          <a:xfrm>
            <a:off x="5032800" y="2413440"/>
            <a:ext cx="4564440" cy="4564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6" name="Text 4"/>
          <p:cNvSpPr/>
          <p:nvPr/>
        </p:nvSpPr>
        <p:spPr>
          <a:xfrm>
            <a:off x="8254800" y="3243240"/>
            <a:ext cx="169560" cy="45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549"/>
              </a:lnSpc>
              <a:tabLst>
                <a:tab algn="l" pos="0"/>
              </a:tabLst>
            </a:pPr>
            <a:r>
              <a:rPr b="1" lang="en-US" sz="2200" spc="-68" strike="noStrike" u="none">
                <a:solidFill>
                  <a:srgbClr val="272525"/>
                </a:solidFill>
                <a:uFillTx/>
                <a:latin typeface="Inter Bold"/>
                <a:ea typeface="Inter Bold"/>
              </a:rPr>
              <a:t>2</a:t>
            </a: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7" name="Text 5"/>
          <p:cNvSpPr/>
          <p:nvPr/>
        </p:nvSpPr>
        <p:spPr>
          <a:xfrm>
            <a:off x="9937800" y="574524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68" strike="noStrike" u="none">
                <a:solidFill>
                  <a:srgbClr val="272525"/>
                </a:solidFill>
                <a:uFillTx/>
                <a:latin typeface="Inter Bold"/>
                <a:ea typeface="Inter Bold"/>
              </a:rPr>
              <a:t>Инвазивные виды</a:t>
            </a: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28" name="Image 2" descr="preencoded.png"/>
          <p:cNvPicPr/>
          <p:nvPr/>
        </p:nvPicPr>
        <p:blipFill>
          <a:blip r:embed="rId3"/>
          <a:stretch/>
        </p:blipFill>
        <p:spPr>
          <a:xfrm>
            <a:off x="5032800" y="2413440"/>
            <a:ext cx="4564440" cy="4564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9" name="Text 6"/>
          <p:cNvSpPr/>
          <p:nvPr/>
        </p:nvSpPr>
        <p:spPr>
          <a:xfrm>
            <a:off x="7777080" y="5969520"/>
            <a:ext cx="174240" cy="45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549"/>
              </a:lnSpc>
              <a:tabLst>
                <a:tab algn="l" pos="0"/>
              </a:tabLst>
            </a:pPr>
            <a:r>
              <a:rPr b="1" lang="en-US" sz="2200" spc="-68" strike="noStrike" u="none">
                <a:solidFill>
                  <a:srgbClr val="272525"/>
                </a:solidFill>
                <a:uFillTx/>
                <a:latin typeface="Inter Bold"/>
                <a:ea typeface="Inter Bold"/>
              </a:rPr>
              <a:t>3</a:t>
            </a: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12240000" y="7509600"/>
            <a:ext cx="2390400" cy="72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 0"/>
          <p:cNvSpPr/>
          <p:nvPr/>
        </p:nvSpPr>
        <p:spPr>
          <a:xfrm>
            <a:off x="793800" y="1717920"/>
            <a:ext cx="591588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33" strike="noStrike" u="none">
                <a:solidFill>
                  <a:srgbClr val="000000"/>
                </a:solidFill>
                <a:uFillTx/>
                <a:latin typeface="Inter Bold"/>
                <a:ea typeface="Inter Bold"/>
              </a:rPr>
              <a:t>Меры по сохранению</a:t>
            </a:r>
            <a:endParaRPr b="0" lang="ru-RU" sz="4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2" name="Shape 1"/>
          <p:cNvSpPr/>
          <p:nvPr/>
        </p:nvSpPr>
        <p:spPr>
          <a:xfrm>
            <a:off x="793800" y="2880360"/>
            <a:ext cx="2173320" cy="807480"/>
          </a:xfrm>
          <a:prstGeom prst="roundRect">
            <a:avLst>
              <a:gd name="adj" fmla="val 11791"/>
            </a:avLst>
          </a:prstGeom>
          <a:solidFill>
            <a:srgbClr val="dadbf1"/>
          </a:solidFill>
          <a:ln w="7620">
            <a:solidFill>
              <a:srgbClr val="c0c1d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3" name="Text 2"/>
          <p:cNvSpPr/>
          <p:nvPr/>
        </p:nvSpPr>
        <p:spPr>
          <a:xfrm>
            <a:off x="1028160" y="3057480"/>
            <a:ext cx="113400" cy="45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3549"/>
              </a:lnSpc>
              <a:tabLst>
                <a:tab algn="l" pos="0"/>
              </a:tabLst>
            </a:pPr>
            <a:r>
              <a:rPr b="1" lang="en-US" sz="2200" spc="-68" strike="noStrike" u="none">
                <a:solidFill>
                  <a:srgbClr val="272525"/>
                </a:solidFill>
                <a:uFillTx/>
                <a:latin typeface="Inter Bold"/>
                <a:ea typeface="Inter Bold"/>
              </a:rPr>
              <a:t>1</a:t>
            </a: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4" name="Text 3"/>
          <p:cNvSpPr/>
          <p:nvPr/>
        </p:nvSpPr>
        <p:spPr>
          <a:xfrm>
            <a:off x="3194280" y="3107160"/>
            <a:ext cx="10332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68" strike="noStrike" u="none">
                <a:solidFill>
                  <a:srgbClr val="272525"/>
                </a:solidFill>
                <a:uFillTx/>
                <a:latin typeface="Inter Bold"/>
                <a:ea typeface="Inter Bold"/>
              </a:rPr>
              <a:t>Законы</a:t>
            </a: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5" name="Shape 4"/>
          <p:cNvSpPr/>
          <p:nvPr/>
        </p:nvSpPr>
        <p:spPr>
          <a:xfrm>
            <a:off x="3080880" y="3673080"/>
            <a:ext cx="10641960" cy="1476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4560" bIns="-3456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6" name="Shape 5"/>
          <p:cNvSpPr/>
          <p:nvPr/>
        </p:nvSpPr>
        <p:spPr>
          <a:xfrm>
            <a:off x="793800" y="3801600"/>
            <a:ext cx="4347360" cy="807480"/>
          </a:xfrm>
          <a:prstGeom prst="roundRect">
            <a:avLst>
              <a:gd name="adj" fmla="val 11791"/>
            </a:avLst>
          </a:prstGeom>
          <a:solidFill>
            <a:srgbClr val="dadbf1"/>
          </a:solidFill>
          <a:ln w="7620">
            <a:solidFill>
              <a:srgbClr val="c0c1d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7" name="Text 6"/>
          <p:cNvSpPr/>
          <p:nvPr/>
        </p:nvSpPr>
        <p:spPr>
          <a:xfrm>
            <a:off x="1028160" y="3978720"/>
            <a:ext cx="169560" cy="45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3549"/>
              </a:lnSpc>
              <a:tabLst>
                <a:tab algn="l" pos="0"/>
              </a:tabLst>
            </a:pPr>
            <a:r>
              <a:rPr b="1" lang="en-US" sz="2200" spc="-68" strike="noStrike" u="none">
                <a:solidFill>
                  <a:srgbClr val="272525"/>
                </a:solidFill>
                <a:uFillTx/>
                <a:latin typeface="Inter Bold"/>
                <a:ea typeface="Inter Bold"/>
              </a:rPr>
              <a:t>2</a:t>
            </a: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8" name="Text 7"/>
          <p:cNvSpPr/>
          <p:nvPr/>
        </p:nvSpPr>
        <p:spPr>
          <a:xfrm>
            <a:off x="5368320" y="4028400"/>
            <a:ext cx="181476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68" strike="noStrike" u="none">
                <a:solidFill>
                  <a:srgbClr val="272525"/>
                </a:solidFill>
                <a:uFillTx/>
                <a:latin typeface="Inter Bold"/>
                <a:ea typeface="Inter Bold"/>
              </a:rPr>
              <a:t>Заповедники</a:t>
            </a: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9" name="Shape 8"/>
          <p:cNvSpPr/>
          <p:nvPr/>
        </p:nvSpPr>
        <p:spPr>
          <a:xfrm>
            <a:off x="5254560" y="4594320"/>
            <a:ext cx="8468280" cy="1476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34560" bIns="-3456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0" name="Shape 9"/>
          <p:cNvSpPr/>
          <p:nvPr/>
        </p:nvSpPr>
        <p:spPr>
          <a:xfrm>
            <a:off x="793800" y="4722840"/>
            <a:ext cx="6521040" cy="807480"/>
          </a:xfrm>
          <a:prstGeom prst="roundRect">
            <a:avLst>
              <a:gd name="adj" fmla="val 11791"/>
            </a:avLst>
          </a:prstGeom>
          <a:solidFill>
            <a:srgbClr val="dadbf1"/>
          </a:solidFill>
          <a:ln w="7620">
            <a:solidFill>
              <a:srgbClr val="c0c1d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1" name="Text 10"/>
          <p:cNvSpPr/>
          <p:nvPr/>
        </p:nvSpPr>
        <p:spPr>
          <a:xfrm>
            <a:off x="1028160" y="4899960"/>
            <a:ext cx="174240" cy="45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3549"/>
              </a:lnSpc>
              <a:tabLst>
                <a:tab algn="l" pos="0"/>
              </a:tabLst>
            </a:pPr>
            <a:r>
              <a:rPr b="1" lang="en-US" sz="2200" spc="-68" strike="noStrike" u="none">
                <a:solidFill>
                  <a:srgbClr val="272525"/>
                </a:solidFill>
                <a:uFillTx/>
                <a:latin typeface="Inter Bold"/>
                <a:ea typeface="Inter Bold"/>
              </a:rPr>
              <a:t>3</a:t>
            </a: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2" name="Text 11"/>
          <p:cNvSpPr/>
          <p:nvPr/>
        </p:nvSpPr>
        <p:spPr>
          <a:xfrm>
            <a:off x="7542000" y="4949640"/>
            <a:ext cx="225504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68" strike="noStrike" u="none">
                <a:solidFill>
                  <a:srgbClr val="272525"/>
                </a:solidFill>
                <a:uFillTx/>
                <a:latin typeface="Inter Bold"/>
                <a:ea typeface="Inter Bold"/>
              </a:rPr>
              <a:t>Восстановление</a:t>
            </a: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3" name="Text 12"/>
          <p:cNvSpPr/>
          <p:nvPr/>
        </p:nvSpPr>
        <p:spPr>
          <a:xfrm>
            <a:off x="793800" y="5785920"/>
            <a:ext cx="130424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7" strike="noStrike" u="none">
                <a:solidFill>
                  <a:srgbClr val="272525"/>
                </a:solidFill>
                <a:uFillTx/>
                <a:latin typeface="Inter"/>
                <a:ea typeface="Inter"/>
              </a:rPr>
              <a:t>Международные организации сотрудничают для защиты биоразнообразия. Создаются законы и охраняемые территории.</a:t>
            </a:r>
            <a:endParaRPr b="0" lang="ru-RU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4" name=""/>
          <p:cNvSpPr/>
          <p:nvPr/>
        </p:nvSpPr>
        <p:spPr>
          <a:xfrm>
            <a:off x="12240000" y="7509600"/>
            <a:ext cx="2390400" cy="72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6" name="Text 0"/>
          <p:cNvSpPr/>
          <p:nvPr/>
        </p:nvSpPr>
        <p:spPr>
          <a:xfrm>
            <a:off x="6280200" y="1973160"/>
            <a:ext cx="56703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pc="-133" strike="noStrike" u="none">
                <a:solidFill>
                  <a:srgbClr val="000000"/>
                </a:solidFill>
                <a:uFillTx/>
                <a:latin typeface="Inter Bold"/>
                <a:ea typeface="Inter Bold"/>
              </a:rPr>
              <a:t>Роль каждого</a:t>
            </a:r>
            <a:endParaRPr b="0" lang="ru-RU" sz="4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7" name="Shape 1"/>
          <p:cNvSpPr/>
          <p:nvPr/>
        </p:nvSpPr>
        <p:spPr>
          <a:xfrm>
            <a:off x="6280200" y="3022200"/>
            <a:ext cx="3664440" cy="1684800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8" name="Text 2"/>
          <p:cNvSpPr/>
          <p:nvPr/>
        </p:nvSpPr>
        <p:spPr>
          <a:xfrm>
            <a:off x="6514560" y="325656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68" strike="noStrike" u="none">
                <a:solidFill>
                  <a:srgbClr val="272525"/>
                </a:solidFill>
                <a:uFillTx/>
                <a:latin typeface="Inter Bold"/>
                <a:ea typeface="Inter Bold"/>
              </a:rPr>
              <a:t>Экономия ресурсов</a:t>
            </a: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9" name="Text 3"/>
          <p:cNvSpPr/>
          <p:nvPr/>
        </p:nvSpPr>
        <p:spPr>
          <a:xfrm>
            <a:off x="6514560" y="3746880"/>
            <a:ext cx="319572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7" strike="noStrike" u="none">
                <a:solidFill>
                  <a:srgbClr val="272525"/>
                </a:solidFill>
                <a:uFillTx/>
                <a:latin typeface="Inter"/>
                <a:ea typeface="Inter"/>
              </a:rPr>
              <a:t>Меньше потреблять, перерабатывать отходы.</a:t>
            </a:r>
            <a:endParaRPr b="0" lang="ru-RU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0" name="Shape 4"/>
          <p:cNvSpPr/>
          <p:nvPr/>
        </p:nvSpPr>
        <p:spPr>
          <a:xfrm>
            <a:off x="10171800" y="3022200"/>
            <a:ext cx="3664440" cy="1684800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1" name="Text 5"/>
          <p:cNvSpPr/>
          <p:nvPr/>
        </p:nvSpPr>
        <p:spPr>
          <a:xfrm>
            <a:off x="10406160" y="325656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68" strike="noStrike" u="none">
                <a:solidFill>
                  <a:srgbClr val="272525"/>
                </a:solidFill>
                <a:uFillTx/>
                <a:latin typeface="Inter Bold"/>
                <a:ea typeface="Inter Bold"/>
              </a:rPr>
              <a:t>Выбор</a:t>
            </a: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2" name="Text 6"/>
          <p:cNvSpPr/>
          <p:nvPr/>
        </p:nvSpPr>
        <p:spPr>
          <a:xfrm>
            <a:off x="10406160" y="3746880"/>
            <a:ext cx="319572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7" strike="noStrike" u="none">
                <a:solidFill>
                  <a:srgbClr val="272525"/>
                </a:solidFill>
                <a:uFillTx/>
                <a:latin typeface="Inter"/>
                <a:ea typeface="Inter"/>
              </a:rPr>
              <a:t>Поддерживать экологичные продукты.</a:t>
            </a:r>
            <a:endParaRPr b="0" lang="ru-RU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3" name="Shape 7"/>
          <p:cNvSpPr/>
          <p:nvPr/>
        </p:nvSpPr>
        <p:spPr>
          <a:xfrm>
            <a:off x="6280200" y="4934160"/>
            <a:ext cx="7556040" cy="1321920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4" name="Text 8"/>
          <p:cNvSpPr/>
          <p:nvPr/>
        </p:nvSpPr>
        <p:spPr>
          <a:xfrm>
            <a:off x="6514560" y="516852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pc="-68" strike="noStrike" u="none">
                <a:solidFill>
                  <a:srgbClr val="272525"/>
                </a:solidFill>
                <a:uFillTx/>
                <a:latin typeface="Inter Bold"/>
                <a:ea typeface="Inter Bold"/>
              </a:rPr>
              <a:t>Образование</a:t>
            </a: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5" name="Text 9"/>
          <p:cNvSpPr/>
          <p:nvPr/>
        </p:nvSpPr>
        <p:spPr>
          <a:xfrm>
            <a:off x="6514560" y="5658840"/>
            <a:ext cx="70873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37" strike="noStrike" u="none">
                <a:solidFill>
                  <a:srgbClr val="272525"/>
                </a:solidFill>
                <a:uFillTx/>
                <a:latin typeface="Inter"/>
                <a:ea typeface="Inter"/>
              </a:rPr>
              <a:t>Рассказывать другим о проблеме.</a:t>
            </a:r>
            <a:endParaRPr b="0" lang="ru-RU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6" name=""/>
          <p:cNvSpPr/>
          <p:nvPr/>
        </p:nvSpPr>
        <p:spPr>
          <a:xfrm>
            <a:off x="12240000" y="7509600"/>
            <a:ext cx="2390400" cy="720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</TotalTime>
  <Application>LibreOffice/24.8.4.2$Windows_X86_64 LibreOffice_project/bb3cfa12c7b1bf994ecc5649a80400d06cd71002</Application>
  <AppVersion>15.0000</AppVersion>
  <Words>0</Words>
  <Paragraphs>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2025-02-26T11:24:13Z</dcterms:created>
  <dc:creator>PptxGenJS</dc:creator>
  <dc:description/>
  <dc:language>ru-RU</dc:language>
  <cp:lastModifiedBy/>
  <dcterms:modified xsi:type="dcterms:W3CDTF">2025-02-26T19:44:54Z</dcterms:modified>
  <cp:revision>2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10</vt:i4>
  </property>
  <property fmtid="{D5CDD505-2E9C-101B-9397-08002B2CF9AE}" pid="3" name="PresentationFormat">
    <vt:lpwstr>On-screen Show (16:9)</vt:lpwstr>
  </property>
  <property fmtid="{D5CDD505-2E9C-101B-9397-08002B2CF9AE}" pid="4" name="Slides">
    <vt:i4>10</vt:i4>
  </property>
</Properties>
</file>